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71" r:id="rId7"/>
    <p:sldId id="261" r:id="rId8"/>
    <p:sldId id="272" r:id="rId9"/>
    <p:sldId id="262" r:id="rId10"/>
    <p:sldId id="263" r:id="rId11"/>
    <p:sldId id="273" r:id="rId12"/>
    <p:sldId id="266" r:id="rId13"/>
    <p:sldId id="267" r:id="rId14"/>
    <p:sldId id="268" r:id="rId15"/>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28 Título"/>
          <p:cNvSpPr>
            <a:spLocks noGrp="1"/>
          </p:cNvSpPr>
          <p:nvPr>
            <p:ph type="ctrTitle"/>
          </p:nvPr>
        </p:nvSpPr>
        <p:spPr>
          <a:xfrm>
            <a:off x="381000" y="4853411"/>
            <a:ext cx="8458200" cy="1222375"/>
          </a:xfrm>
        </p:spPr>
        <p:txBody>
          <a:bodyPr anchor="t"/>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16" name="15 Marcador de fecha"/>
          <p:cNvSpPr>
            <a:spLocks noGrp="1"/>
          </p:cNvSpPr>
          <p:nvPr>
            <p:ph type="dt" sz="half" idx="10"/>
          </p:nvPr>
        </p:nvSpPr>
        <p:spPr/>
        <p:txBody>
          <a:bodyPr/>
          <a:lstStyle/>
          <a:p>
            <a:fld id="{BF267E90-0453-43DC-B9B3-DB9EEAD13632}" type="datetimeFigureOut">
              <a:rPr lang="es-ES" smtClean="0"/>
              <a:pPr/>
              <a:t>11/06/2010</a:t>
            </a:fld>
            <a:endParaRPr lang="es-ES"/>
          </a:p>
        </p:txBody>
      </p:sp>
      <p:sp>
        <p:nvSpPr>
          <p:cNvPr id="2" name="1 Marcador de pie de página"/>
          <p:cNvSpPr>
            <a:spLocks noGrp="1"/>
          </p:cNvSpPr>
          <p:nvPr>
            <p:ph type="ftr" sz="quarter" idx="11"/>
          </p:nvPr>
        </p:nvSpPr>
        <p:spPr/>
        <p:txBody>
          <a:bodyPr/>
          <a:lstStyle/>
          <a:p>
            <a:endParaRPr lang="es-ES"/>
          </a:p>
        </p:txBody>
      </p:sp>
      <p:sp>
        <p:nvSpPr>
          <p:cNvPr id="15" name="14 Marcador de número de diapositiva"/>
          <p:cNvSpPr>
            <a:spLocks noGrp="1"/>
          </p:cNvSpPr>
          <p:nvPr>
            <p:ph type="sldNum" sz="quarter" idx="12"/>
          </p:nvPr>
        </p:nvSpPr>
        <p:spPr>
          <a:xfrm>
            <a:off x="8229600" y="6473952"/>
            <a:ext cx="758952" cy="246888"/>
          </a:xfrm>
        </p:spPr>
        <p:txBody>
          <a:bodyPr/>
          <a:lstStyle/>
          <a:p>
            <a:fld id="{C25B58D9-8572-4568-9CB3-D3A27419631E}"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BF267E90-0453-43DC-B9B3-DB9EEAD13632}" type="datetimeFigureOut">
              <a:rPr lang="es-ES" smtClean="0"/>
              <a:pPr/>
              <a:t>11/06/2010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C25B58D9-8572-4568-9CB3-D3A27419631E}"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549276"/>
            <a:ext cx="18288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549276"/>
            <a:ext cx="62484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BF267E90-0453-43DC-B9B3-DB9EEAD13632}" type="datetimeFigureOut">
              <a:rPr lang="es-ES" smtClean="0"/>
              <a:pPr/>
              <a:t>11/06/2010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C25B58D9-8572-4568-9CB3-D3A27419631E}"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2" name="2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27" name="26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BF267E90-0453-43DC-B9B3-DB9EEAD13632}" type="datetimeFigureOut">
              <a:rPr lang="es-ES" smtClean="0"/>
              <a:pPr/>
              <a:t>11/06/2010</a:t>
            </a:fld>
            <a:endParaRPr lang="es-ES"/>
          </a:p>
        </p:txBody>
      </p:sp>
      <p:sp>
        <p:nvSpPr>
          <p:cNvPr id="19" name="18 Marcador de pie de página"/>
          <p:cNvSpPr>
            <a:spLocks noGrp="1"/>
          </p:cNvSpPr>
          <p:nvPr>
            <p:ph type="ftr" sz="quarter" idx="11"/>
          </p:nvPr>
        </p:nvSpPr>
        <p:spPr>
          <a:xfrm>
            <a:off x="3581400" y="76200"/>
            <a:ext cx="2895600" cy="288925"/>
          </a:xfrm>
        </p:spPr>
        <p:txBody>
          <a:bodyPr/>
          <a:lstStyle/>
          <a:p>
            <a:endParaRPr lang="es-ES"/>
          </a:p>
        </p:txBody>
      </p:sp>
      <p:sp>
        <p:nvSpPr>
          <p:cNvPr id="16" name="15 Marcador de número de diapositiva"/>
          <p:cNvSpPr>
            <a:spLocks noGrp="1"/>
          </p:cNvSpPr>
          <p:nvPr>
            <p:ph type="sldNum" sz="quarter" idx="12"/>
          </p:nvPr>
        </p:nvSpPr>
        <p:spPr>
          <a:xfrm>
            <a:off x="8229600" y="6473952"/>
            <a:ext cx="758952" cy="246888"/>
          </a:xfrm>
        </p:spPr>
        <p:txBody>
          <a:bodyPr/>
          <a:lstStyle/>
          <a:p>
            <a:fld id="{C25B58D9-8572-4568-9CB3-D3A27419631E}"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texto"/>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19" name="18 Marcador de fecha"/>
          <p:cNvSpPr>
            <a:spLocks noGrp="1"/>
          </p:cNvSpPr>
          <p:nvPr>
            <p:ph type="dt" sz="half" idx="10"/>
          </p:nvPr>
        </p:nvSpPr>
        <p:spPr/>
        <p:txBody>
          <a:bodyPr/>
          <a:lstStyle/>
          <a:p>
            <a:fld id="{BF267E90-0453-43DC-B9B3-DB9EEAD13632}" type="datetimeFigureOut">
              <a:rPr lang="es-ES" smtClean="0"/>
              <a:pPr/>
              <a:t>11/06/2010</a:t>
            </a:fld>
            <a:endParaRPr lang="es-ES"/>
          </a:p>
        </p:txBody>
      </p:sp>
      <p:sp>
        <p:nvSpPr>
          <p:cNvPr id="11" name="10 Marcador de pie de página"/>
          <p:cNvSpPr>
            <a:spLocks noGrp="1"/>
          </p:cNvSpPr>
          <p:nvPr>
            <p:ph type="ftr" sz="quarter" idx="11"/>
          </p:nvPr>
        </p:nvSpPr>
        <p:spPr/>
        <p:txBody>
          <a:bodyPr/>
          <a:lstStyle/>
          <a:p>
            <a:endParaRPr lang="es-ES"/>
          </a:p>
        </p:txBody>
      </p:sp>
      <p:sp>
        <p:nvSpPr>
          <p:cNvPr id="16" name="15 Marcador de número de diapositiva"/>
          <p:cNvSpPr>
            <a:spLocks noGrp="1"/>
          </p:cNvSpPr>
          <p:nvPr>
            <p:ph type="sldNum" sz="quarter" idx="12"/>
          </p:nvPr>
        </p:nvSpPr>
        <p:spPr/>
        <p:txBody>
          <a:bodyPr/>
          <a:lstStyle/>
          <a:p>
            <a:fld id="{C25B58D9-8572-4568-9CB3-D3A27419631E}" type="slidenum">
              <a:rPr lang="es-ES" smtClean="0"/>
              <a:pPr/>
              <a:t>‹Nº›</a:t>
            </a:fld>
            <a:endParaRPr lang="es-ES"/>
          </a:p>
        </p:txBody>
      </p:sp>
      <p:sp>
        <p:nvSpPr>
          <p:cNvPr id="8" name="7 Título"/>
          <p:cNvSpPr>
            <a:spLocks noGrp="1"/>
          </p:cNvSpPr>
          <p:nvPr>
            <p:ph type="title"/>
          </p:nvPr>
        </p:nvSpPr>
        <p:spPr>
          <a:xfrm>
            <a:off x="180475" y="2947085"/>
            <a:ext cx="8686800" cy="1184825"/>
          </a:xfrm>
        </p:spPr>
        <p:txBody>
          <a:bodyPr rtlCol="0" anchor="t"/>
          <a:lstStyle>
            <a:lvl1pPr algn="r">
              <a:defRPr/>
            </a:lvl1pPr>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0" name="1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4" name="13 Marcador de contenido"/>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0"/>
          </p:nvPr>
        </p:nvSpPr>
        <p:spPr/>
        <p:txBody>
          <a:bodyPr/>
          <a:lstStyle/>
          <a:p>
            <a:fld id="{BF267E90-0453-43DC-B9B3-DB9EEAD13632}" type="datetimeFigureOut">
              <a:rPr lang="es-ES" smtClean="0"/>
              <a:pPr/>
              <a:t>11/06/2010</a:t>
            </a:fld>
            <a:endParaRPr lang="es-ES"/>
          </a:p>
        </p:txBody>
      </p:sp>
      <p:sp>
        <p:nvSpPr>
          <p:cNvPr id="10" name="9 Marcador de pie de página"/>
          <p:cNvSpPr>
            <a:spLocks noGrp="1"/>
          </p:cNvSpPr>
          <p:nvPr>
            <p:ph type="ftr" sz="quarter" idx="11"/>
          </p:nvPr>
        </p:nvSpPr>
        <p:spPr/>
        <p:txBody>
          <a:bodyPr/>
          <a:lstStyle/>
          <a:p>
            <a:endParaRPr lang="es-ES"/>
          </a:p>
        </p:txBody>
      </p:sp>
      <p:sp>
        <p:nvSpPr>
          <p:cNvPr id="31" name="30 Marcador de número de diapositiva"/>
          <p:cNvSpPr>
            <a:spLocks noGrp="1"/>
          </p:cNvSpPr>
          <p:nvPr>
            <p:ph type="sldNum" sz="quarter" idx="12"/>
          </p:nvPr>
        </p:nvSpPr>
        <p:spPr/>
        <p:txBody>
          <a:bodyPr/>
          <a:lstStyle/>
          <a:p>
            <a:fld id="{C25B58D9-8572-4568-9CB3-D3A27419631E}"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9" name="28 Título"/>
          <p:cNvSpPr>
            <a:spLocks noGrp="1"/>
          </p:cNvSpPr>
          <p:nvPr>
            <p:ph type="title"/>
          </p:nvPr>
        </p:nvSpPr>
        <p:spPr>
          <a:xfrm>
            <a:off x="304800" y="5410200"/>
            <a:ext cx="8610600" cy="882650"/>
          </a:xfrm>
        </p:spPr>
        <p:txBody>
          <a:bodyPr anchor="ctr"/>
          <a:lstStyle>
            <a:lvl1pPr>
              <a:defRPr/>
            </a:lvl1p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25" name="24 Marcador de texto"/>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8" name="27 Marcador de contenido"/>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0"/>
          </p:nvPr>
        </p:nvSpPr>
        <p:spPr/>
        <p:txBody>
          <a:bodyPr/>
          <a:lstStyle/>
          <a:p>
            <a:fld id="{BF267E90-0453-43DC-B9B3-DB9EEAD13632}" type="datetimeFigureOut">
              <a:rPr lang="es-ES" smtClean="0"/>
              <a:pPr/>
              <a:t>11/06/2010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a:xfrm>
            <a:off x="8229600" y="6477000"/>
            <a:ext cx="762000" cy="246888"/>
          </a:xfrm>
        </p:spPr>
        <p:txBody>
          <a:bodyPr/>
          <a:lstStyle/>
          <a:p>
            <a:fld id="{C25B58D9-8572-4568-9CB3-D3A27419631E}" type="slidenum">
              <a:rPr lang="es-ES" smtClean="0"/>
              <a:pPr/>
              <a:t>‹Nº›</a:t>
            </a:fld>
            <a:endParaRPr lang="es-ES"/>
          </a:p>
        </p:txBody>
      </p:sp>
      <p:sp>
        <p:nvSpPr>
          <p:cNvPr id="11" name="10 Conector recto"/>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0" name="2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fld id="{BF267E90-0453-43DC-B9B3-DB9EEAD13632}" type="datetimeFigureOut">
              <a:rPr lang="es-ES" smtClean="0"/>
              <a:pPr/>
              <a:t>11/06/2010</a:t>
            </a:fld>
            <a:endParaRPr lang="es-ES"/>
          </a:p>
        </p:txBody>
      </p:sp>
      <p:sp>
        <p:nvSpPr>
          <p:cNvPr id="21" name="20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C25B58D9-8572-4568-9CB3-D3A27419631E}"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BF267E90-0453-43DC-B9B3-DB9EEAD13632}" type="datetimeFigureOut">
              <a:rPr lang="es-ES" smtClean="0"/>
              <a:pPr/>
              <a:t>11/06/2010</a:t>
            </a:fld>
            <a:endParaRPr lang="es-ES"/>
          </a:p>
        </p:txBody>
      </p:sp>
      <p:sp>
        <p:nvSpPr>
          <p:cNvPr id="24" name="23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C25B58D9-8572-4568-9CB3-D3A27419631E}"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7 Conector recto"/>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Título"/>
          <p:cNvSpPr>
            <a:spLocks noGrp="1"/>
          </p:cNvSpPr>
          <p:nvPr>
            <p:ph type="title"/>
          </p:nvPr>
        </p:nvSpPr>
        <p:spPr>
          <a:xfrm>
            <a:off x="457200" y="5486400"/>
            <a:ext cx="8458200" cy="520700"/>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14" name="13 Marcador de contenido"/>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BF267E90-0453-43DC-B9B3-DB9EEAD13632}" type="datetimeFigureOut">
              <a:rPr lang="es-ES" smtClean="0"/>
              <a:pPr/>
              <a:t>11/06/2010</a:t>
            </a:fld>
            <a:endParaRPr lang="es-ES"/>
          </a:p>
        </p:txBody>
      </p:sp>
      <p:sp>
        <p:nvSpPr>
          <p:cNvPr id="29" name="28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C25B58D9-8572-4568-9CB3-D3A27419631E}"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3" name="12 Marcador de posición de imagen"/>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s-ES" smtClean="0"/>
              <a:t>Haga clic en el icono para agregar una imagen</a:t>
            </a:r>
            <a:endParaRPr kumimoji="0" lang="en-US" dirty="0"/>
          </a:p>
        </p:txBody>
      </p:sp>
      <p:sp>
        <p:nvSpPr>
          <p:cNvPr id="7" name="6 Marcador de fecha"/>
          <p:cNvSpPr>
            <a:spLocks noGrp="1"/>
          </p:cNvSpPr>
          <p:nvPr>
            <p:ph type="dt" sz="half" idx="10"/>
          </p:nvPr>
        </p:nvSpPr>
        <p:spPr/>
        <p:txBody>
          <a:bodyPr/>
          <a:lstStyle/>
          <a:p>
            <a:fld id="{BF267E90-0453-43DC-B9B3-DB9EEAD13632}" type="datetimeFigureOut">
              <a:rPr lang="es-ES" smtClean="0"/>
              <a:pPr/>
              <a:t>11/06/2010</a:t>
            </a:fld>
            <a:endParaRPr lang="es-ES"/>
          </a:p>
        </p:txBody>
      </p:sp>
      <p:sp>
        <p:nvSpPr>
          <p:cNvPr id="5" name="4 Marcador de pie de página"/>
          <p:cNvSpPr>
            <a:spLocks noGrp="1"/>
          </p:cNvSpPr>
          <p:nvPr>
            <p:ph type="ftr" sz="quarter" idx="11"/>
          </p:nvPr>
        </p:nvSpPr>
        <p:spPr/>
        <p:txBody>
          <a:bodyPr/>
          <a:lstStyle/>
          <a:p>
            <a:endParaRPr lang="es-ES"/>
          </a:p>
        </p:txBody>
      </p:sp>
      <p:sp>
        <p:nvSpPr>
          <p:cNvPr id="31" name="30 Marcador de número de diapositiva"/>
          <p:cNvSpPr>
            <a:spLocks noGrp="1"/>
          </p:cNvSpPr>
          <p:nvPr>
            <p:ph type="sldNum" sz="quarter" idx="12"/>
          </p:nvPr>
        </p:nvSpPr>
        <p:spPr/>
        <p:txBody>
          <a:bodyPr/>
          <a:lstStyle/>
          <a:p>
            <a:fld id="{C25B58D9-8572-4568-9CB3-D3A27419631E}" type="slidenum">
              <a:rPr lang="es-ES" smtClean="0"/>
              <a:pPr/>
              <a:t>‹Nº›</a:t>
            </a:fld>
            <a:endParaRPr lang="es-ES"/>
          </a:p>
        </p:txBody>
      </p:sp>
      <p:sp>
        <p:nvSpPr>
          <p:cNvPr id="17" name="16 Título"/>
          <p:cNvSpPr>
            <a:spLocks noGrp="1"/>
          </p:cNvSpPr>
          <p:nvPr>
            <p:ph type="title"/>
          </p:nvPr>
        </p:nvSpPr>
        <p:spPr>
          <a:xfrm>
            <a:off x="381000" y="4993760"/>
            <a:ext cx="5867400" cy="522288"/>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7 Marcador de texto"/>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1" name="10 Marcador de fecha"/>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BF267E90-0453-43DC-B9B3-DB9EEAD13632}" type="datetimeFigureOut">
              <a:rPr lang="es-ES" smtClean="0"/>
              <a:pPr/>
              <a:t>11/06/2010</a:t>
            </a:fld>
            <a:endParaRPr lang="es-ES"/>
          </a:p>
        </p:txBody>
      </p:sp>
      <p:sp>
        <p:nvSpPr>
          <p:cNvPr id="28" name="27 Marcador de pie de página"/>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s-ES"/>
          </a:p>
        </p:txBody>
      </p:sp>
      <p:sp>
        <p:nvSpPr>
          <p:cNvPr id="5" name="4 Marcador de número de diapositiva"/>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C25B58D9-8572-4568-9CB3-D3A27419631E}" type="slidenum">
              <a:rPr lang="es-ES" smtClean="0"/>
              <a:pPr/>
              <a:t>‹Nº›</a:t>
            </a:fld>
            <a:endParaRPr lang="es-ES"/>
          </a:p>
        </p:txBody>
      </p:sp>
      <p:sp>
        <p:nvSpPr>
          <p:cNvPr id="10" name="9 Marcador de título"/>
          <p:cNvSpPr>
            <a:spLocks noGrp="1"/>
          </p:cNvSpPr>
          <p:nvPr>
            <p:ph type="title"/>
          </p:nvPr>
        </p:nvSpPr>
        <p:spPr>
          <a:xfrm>
            <a:off x="304800" y="457200"/>
            <a:ext cx="8686800" cy="8382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9" name="8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Conector recto"/>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00034" y="3786190"/>
            <a:ext cx="8458200" cy="2571768"/>
          </a:xfrm>
        </p:spPr>
        <p:txBody>
          <a:bodyPr>
            <a:normAutofit fontScale="90000"/>
          </a:bodyPr>
          <a:lstStyle/>
          <a:p>
            <a:r>
              <a:rPr lang="es-ES" dirty="0" smtClean="0"/>
              <a:t>Presentado por </a:t>
            </a:r>
            <a:br>
              <a:rPr lang="es-ES" dirty="0" smtClean="0"/>
            </a:br>
            <a:r>
              <a:rPr lang="es-ES" dirty="0" smtClean="0"/>
              <a:t>liney torres</a:t>
            </a:r>
            <a:br>
              <a:rPr lang="es-ES" dirty="0" smtClean="0"/>
            </a:br>
            <a:r>
              <a:rPr lang="es-ES" dirty="0" smtClean="0"/>
              <a:t>angélica Pérez</a:t>
            </a:r>
            <a:br>
              <a:rPr lang="es-ES" dirty="0" smtClean="0"/>
            </a:br>
            <a:r>
              <a:rPr lang="es-ES" dirty="0" smtClean="0"/>
              <a:t>José Arturo Lemus</a:t>
            </a:r>
            <a:br>
              <a:rPr lang="es-ES" dirty="0" smtClean="0"/>
            </a:br>
            <a:endParaRPr lang="es-ES" dirty="0"/>
          </a:p>
        </p:txBody>
      </p:sp>
      <p:sp>
        <p:nvSpPr>
          <p:cNvPr id="3" name="2 Subtítulo"/>
          <p:cNvSpPr>
            <a:spLocks noGrp="1"/>
          </p:cNvSpPr>
          <p:nvPr>
            <p:ph type="subTitle" idx="1"/>
          </p:nvPr>
        </p:nvSpPr>
        <p:spPr>
          <a:xfrm>
            <a:off x="357158" y="2357430"/>
            <a:ext cx="8458200" cy="914400"/>
          </a:xfrm>
        </p:spPr>
        <p:txBody>
          <a:bodyPr>
            <a:noAutofit/>
          </a:bodyPr>
          <a:lstStyle/>
          <a:p>
            <a:r>
              <a:rPr lang="es-ES" sz="5400" dirty="0" smtClean="0"/>
              <a:t>AUDITORÍA DE LA OFICINA TÉCNICA ESPINOSA-ARANDA</a:t>
            </a:r>
            <a:endParaRPr lang="es-ES" sz="5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dirty="0" smtClean="0"/>
              <a:t>Informe (falencias de software y seguridad)</a:t>
            </a:r>
            <a:endParaRPr lang="es-ES" dirty="0"/>
          </a:p>
        </p:txBody>
      </p:sp>
      <p:sp>
        <p:nvSpPr>
          <p:cNvPr id="3" name="2 Marcador de contenido"/>
          <p:cNvSpPr>
            <a:spLocks noGrp="1"/>
          </p:cNvSpPr>
          <p:nvPr>
            <p:ph idx="1"/>
          </p:nvPr>
        </p:nvSpPr>
        <p:spPr/>
        <p:txBody>
          <a:bodyPr>
            <a:normAutofit fontScale="92500" lnSpcReduction="20000"/>
          </a:bodyPr>
          <a:lstStyle/>
          <a:p>
            <a:pPr algn="just"/>
            <a:r>
              <a:rPr lang="es-ES" dirty="0" smtClean="0"/>
              <a:t>No existe ningún tipo de mantenimiento programado del software.</a:t>
            </a:r>
          </a:p>
          <a:p>
            <a:pPr algn="just"/>
            <a:r>
              <a:rPr lang="es-ES" dirty="0" smtClean="0"/>
              <a:t>No existen cuentas de usuario en el sistema, causando que cualquier empleado ingrese sin necesidad de contraseña.</a:t>
            </a:r>
          </a:p>
          <a:p>
            <a:pPr algn="just"/>
            <a:r>
              <a:rPr lang="es-ES" dirty="0" smtClean="0"/>
              <a:t>Todos los ordenadores poseen la misma configuración sin ninguna restricción sobre el acceso a los datos y los procesos ejecutados</a:t>
            </a:r>
            <a:r>
              <a:rPr lang="es-ES" dirty="0" smtClean="0"/>
              <a:t>.</a:t>
            </a:r>
          </a:p>
          <a:p>
            <a:pPr algn="just"/>
            <a:r>
              <a:rPr lang="es-ES" dirty="0" smtClean="0"/>
              <a:t>Ningún dato de la base de datos se encuentra cifrado, causando que cualquiera puede tener acceso a los datos de la empresa.</a:t>
            </a:r>
          </a:p>
          <a:p>
            <a:pPr algn="just"/>
            <a:endParaRPr lang="es-ES" dirty="0" smtClean="0"/>
          </a:p>
          <a:p>
            <a:pPr>
              <a:buNone/>
            </a:pPr>
            <a:endParaRPr lang="es-CO" dirty="0" smtClean="0"/>
          </a:p>
          <a:p>
            <a:pPr algn="just"/>
            <a:endParaRPr lang="es-E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Informe (falencias entorno físico)</a:t>
            </a:r>
            <a:endParaRPr lang="es-ES" dirty="0"/>
          </a:p>
        </p:txBody>
      </p:sp>
      <p:sp>
        <p:nvSpPr>
          <p:cNvPr id="3" name="2 Marcador de contenido"/>
          <p:cNvSpPr>
            <a:spLocks noGrp="1"/>
          </p:cNvSpPr>
          <p:nvPr>
            <p:ph idx="1"/>
          </p:nvPr>
        </p:nvSpPr>
        <p:spPr/>
        <p:txBody>
          <a:bodyPr>
            <a:normAutofit fontScale="92500"/>
          </a:bodyPr>
          <a:lstStyle/>
          <a:p>
            <a:pPr algn="just"/>
            <a:r>
              <a:rPr lang="es-ES" dirty="0" smtClean="0"/>
              <a:t>El servidor de la empresa se encuentra a la vista de todo cliente o persona que entre a la empresa.</a:t>
            </a:r>
          </a:p>
          <a:p>
            <a:pPr algn="just"/>
            <a:r>
              <a:rPr lang="es-ES" dirty="0" smtClean="0"/>
              <a:t>No existe un plan de contingencia bien diseñado en caso de suspender las labores en la empresa</a:t>
            </a:r>
            <a:r>
              <a:rPr lang="es-ES" dirty="0" smtClean="0"/>
              <a:t>.</a:t>
            </a:r>
          </a:p>
          <a:p>
            <a:pPr algn="just"/>
            <a:r>
              <a:rPr lang="es-ES" dirty="0" smtClean="0"/>
              <a:t>Inexistencia de algún sistema de aviso a las autoridades en caso de incendio o fallo eléctrico.</a:t>
            </a:r>
          </a:p>
          <a:p>
            <a:pPr algn="just"/>
            <a:r>
              <a:rPr lang="es-ES" dirty="0" smtClean="0"/>
              <a:t>La empresa no dispone de un seguro que cubra los actuales problemas de pérdidas de datos. </a:t>
            </a:r>
          </a:p>
          <a:p>
            <a:pPr algn="just"/>
            <a:endParaRPr lang="es-ES" dirty="0" smtClean="0"/>
          </a:p>
          <a:p>
            <a:endParaRPr lang="es-E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soluciones</a:t>
            </a:r>
            <a:endParaRPr lang="es-ES" dirty="0"/>
          </a:p>
        </p:txBody>
      </p:sp>
      <p:sp>
        <p:nvSpPr>
          <p:cNvPr id="3" name="2 Marcador de contenido"/>
          <p:cNvSpPr>
            <a:spLocks noGrp="1"/>
          </p:cNvSpPr>
          <p:nvPr>
            <p:ph idx="1"/>
          </p:nvPr>
        </p:nvSpPr>
        <p:spPr/>
        <p:txBody>
          <a:bodyPr>
            <a:normAutofit fontScale="92500" lnSpcReduction="20000"/>
          </a:bodyPr>
          <a:lstStyle/>
          <a:p>
            <a:pPr lvl="0" algn="just"/>
            <a:r>
              <a:rPr lang="es-CO" dirty="0" smtClean="0"/>
              <a:t>Generar un sistema integrado que le permita la revisión de todos los procesos que lleva a cabo la empresa.</a:t>
            </a:r>
            <a:endParaRPr lang="es-ES" dirty="0" smtClean="0"/>
          </a:p>
          <a:p>
            <a:pPr lvl="0" algn="just"/>
            <a:r>
              <a:rPr lang="es-CO" dirty="0" smtClean="0"/>
              <a:t>Dentro del objeto de este sistema de información un generador de copias de seguridad </a:t>
            </a:r>
            <a:r>
              <a:rPr lang="es-CO" dirty="0" smtClean="0"/>
              <a:t>incremental de los datos críticos de la organización, diariamente.</a:t>
            </a:r>
            <a:endParaRPr lang="es-ES" dirty="0" smtClean="0"/>
          </a:p>
          <a:p>
            <a:pPr lvl="0" algn="just"/>
            <a:r>
              <a:rPr lang="es-CO" dirty="0" smtClean="0"/>
              <a:t>Hay que revisar las clausulas con la empresa que esta desarrollando el software de la contabilidad ya que puede objetar en el desarrollo de la solución que se esta proponiendo.</a:t>
            </a:r>
            <a:endParaRPr lang="es-ES" dirty="0" smtClean="0"/>
          </a:p>
          <a:p>
            <a:endParaRPr lang="es-E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soluciones</a:t>
            </a:r>
            <a:endParaRPr lang="es-ES" dirty="0"/>
          </a:p>
        </p:txBody>
      </p:sp>
      <p:sp>
        <p:nvSpPr>
          <p:cNvPr id="3" name="2 Marcador de contenido"/>
          <p:cNvSpPr>
            <a:spLocks noGrp="1"/>
          </p:cNvSpPr>
          <p:nvPr>
            <p:ph idx="1"/>
          </p:nvPr>
        </p:nvSpPr>
        <p:spPr/>
        <p:txBody>
          <a:bodyPr>
            <a:normAutofit/>
          </a:bodyPr>
          <a:lstStyle/>
          <a:p>
            <a:pPr lvl="0" algn="just"/>
            <a:r>
              <a:rPr lang="es-CO" dirty="0" smtClean="0"/>
              <a:t>De igual manera organizar un medio de control contra los errores producidos por este sistema.</a:t>
            </a:r>
            <a:endParaRPr lang="es-ES" dirty="0" smtClean="0"/>
          </a:p>
          <a:p>
            <a:pPr lvl="0" algn="just"/>
            <a:r>
              <a:rPr lang="es-CO" dirty="0" smtClean="0"/>
              <a:t>Generar cuentas de usuario para todo lo que tiene que ver con la parte de los sistemas que posee en forma independiente generar también permisos para las diferentes actividades realizadas por los usuarios.</a:t>
            </a:r>
            <a:endParaRPr lang="es-ES" dirty="0" smtClean="0"/>
          </a:p>
          <a:p>
            <a:endParaRPr lang="es-E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pPr algn="ctr"/>
            <a:r>
              <a:rPr lang="es-ES" dirty="0" smtClean="0"/>
              <a:t>soluciones</a:t>
            </a:r>
            <a:endParaRPr lang="es-ES" dirty="0"/>
          </a:p>
        </p:txBody>
      </p:sp>
      <p:sp>
        <p:nvSpPr>
          <p:cNvPr id="3" name="2 Marcador de contenido"/>
          <p:cNvSpPr>
            <a:spLocks noGrp="1"/>
          </p:cNvSpPr>
          <p:nvPr>
            <p:ph idx="4294967295"/>
          </p:nvPr>
        </p:nvSpPr>
        <p:spPr>
          <a:xfrm>
            <a:off x="457200" y="1554163"/>
            <a:ext cx="8686800" cy="4525962"/>
          </a:xfrm>
        </p:spPr>
        <p:txBody>
          <a:bodyPr>
            <a:normAutofit lnSpcReduction="10000"/>
          </a:bodyPr>
          <a:lstStyle/>
          <a:p>
            <a:pPr lvl="0"/>
            <a:r>
              <a:rPr lang="es-CO" dirty="0" smtClean="0"/>
              <a:t>Modificar </a:t>
            </a:r>
            <a:r>
              <a:rPr lang="es-CO" dirty="0" smtClean="0"/>
              <a:t>la estructura donde se encuentra los equipos de computo y oficina y que le permite que el cliente se de o se encuentre con la información que debería ser privada y solo para el uso de la compañía</a:t>
            </a:r>
            <a:r>
              <a:rPr lang="es-CO" dirty="0" smtClean="0"/>
              <a:t>.</a:t>
            </a:r>
          </a:p>
          <a:p>
            <a:pPr lvl="0"/>
            <a:r>
              <a:rPr lang="es-CO" dirty="0" smtClean="0"/>
              <a:t>Organizar espacios físicos de acuerdo a la criticidad de los procesos, además de ello implementar politicas de seguridad de acceso de personal no autorizado a las instalaciones.</a:t>
            </a:r>
            <a:endParaRPr lang="es-ES" dirty="0" smtClean="0"/>
          </a:p>
          <a:p>
            <a:endParaRPr lang="es-E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Organización de la empresa</a:t>
            </a:r>
            <a:endParaRPr lang="es-ES" dirty="0"/>
          </a:p>
        </p:txBody>
      </p:sp>
      <p:sp>
        <p:nvSpPr>
          <p:cNvPr id="3" name="2 Marcador de contenido"/>
          <p:cNvSpPr>
            <a:spLocks noGrp="1"/>
          </p:cNvSpPr>
          <p:nvPr>
            <p:ph idx="1"/>
          </p:nvPr>
        </p:nvSpPr>
        <p:spPr/>
        <p:txBody>
          <a:bodyPr/>
          <a:lstStyle/>
          <a:p>
            <a:endParaRPr lang="es-ES" dirty="0" smtClean="0"/>
          </a:p>
          <a:p>
            <a:endParaRPr lang="es-ES" dirty="0" smtClean="0"/>
          </a:p>
          <a:p>
            <a:r>
              <a:rPr lang="es-ES" dirty="0" smtClean="0"/>
              <a:t>Luís Espinosa, director de la empresa. </a:t>
            </a:r>
          </a:p>
          <a:p>
            <a:r>
              <a:rPr lang="es-ES" dirty="0" smtClean="0"/>
              <a:t>Evaristo Aranda, codirector de la empresa. </a:t>
            </a:r>
          </a:p>
          <a:p>
            <a:r>
              <a:rPr lang="es-ES" dirty="0" smtClean="0"/>
              <a:t>8 empleados más. </a:t>
            </a:r>
            <a:endParaRPr lang="es-E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Desempeños en la </a:t>
            </a:r>
            <a:r>
              <a:rPr lang="es-ES" dirty="0" smtClean="0"/>
              <a:t>organización</a:t>
            </a:r>
            <a:endParaRPr lang="es-ES" dirty="0"/>
          </a:p>
        </p:txBody>
      </p:sp>
      <p:sp>
        <p:nvSpPr>
          <p:cNvPr id="3" name="2 Marcador de contenido"/>
          <p:cNvSpPr>
            <a:spLocks noGrp="1"/>
          </p:cNvSpPr>
          <p:nvPr>
            <p:ph idx="1"/>
          </p:nvPr>
        </p:nvSpPr>
        <p:spPr/>
        <p:txBody>
          <a:bodyPr>
            <a:normAutofit fontScale="92500" lnSpcReduction="10000"/>
          </a:bodyPr>
          <a:lstStyle/>
          <a:p>
            <a:r>
              <a:rPr lang="es-ES" dirty="0" smtClean="0"/>
              <a:t>Cálculo de Retenciones. </a:t>
            </a:r>
          </a:p>
          <a:p>
            <a:r>
              <a:rPr lang="es-ES" dirty="0" smtClean="0"/>
              <a:t>Declaraciones del IVA de Empresas. </a:t>
            </a:r>
          </a:p>
          <a:p>
            <a:r>
              <a:rPr lang="es-ES" dirty="0" smtClean="0"/>
              <a:t>Declaración de la Renta (IRPF).  </a:t>
            </a:r>
          </a:p>
          <a:p>
            <a:r>
              <a:rPr lang="es-ES" dirty="0" smtClean="0"/>
              <a:t>Impuesto de Sociedades. </a:t>
            </a:r>
          </a:p>
          <a:p>
            <a:r>
              <a:rPr lang="es-ES" dirty="0" smtClean="0"/>
              <a:t>Cuenta del Registro Mercantil. </a:t>
            </a:r>
          </a:p>
          <a:p>
            <a:r>
              <a:rPr lang="es-ES" dirty="0" smtClean="0"/>
              <a:t>Pago a la Seguridad Social y Nóminas de Trabajadores. </a:t>
            </a:r>
          </a:p>
          <a:p>
            <a:r>
              <a:rPr lang="es-ES" dirty="0" smtClean="0"/>
              <a:t>Cálculo de Seguros. </a:t>
            </a:r>
          </a:p>
          <a:p>
            <a:r>
              <a:rPr lang="es-ES" dirty="0" smtClean="0"/>
              <a:t>Gestión Inmobiliaria. </a:t>
            </a:r>
            <a:endParaRPr lang="es-E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Objetivo de la auditoria</a:t>
            </a:r>
            <a:endParaRPr lang="es-ES" dirty="0"/>
          </a:p>
        </p:txBody>
      </p:sp>
      <p:sp>
        <p:nvSpPr>
          <p:cNvPr id="3" name="2 Marcador de contenido"/>
          <p:cNvSpPr>
            <a:spLocks noGrp="1"/>
          </p:cNvSpPr>
          <p:nvPr>
            <p:ph idx="1"/>
          </p:nvPr>
        </p:nvSpPr>
        <p:spPr/>
        <p:txBody>
          <a:bodyPr/>
          <a:lstStyle/>
          <a:p>
            <a:pPr algn="just">
              <a:buNone/>
            </a:pPr>
            <a:r>
              <a:rPr lang="es-ES" dirty="0" smtClean="0"/>
              <a:t>	Evaluar la seguridad de los sistemas de la empresa y la evaluación de riesgos de la empresa. </a:t>
            </a:r>
            <a:endParaRPr lang="es-E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Alcance de la auditoria</a:t>
            </a:r>
            <a:endParaRPr lang="es-ES" dirty="0"/>
          </a:p>
        </p:txBody>
      </p:sp>
      <p:sp>
        <p:nvSpPr>
          <p:cNvPr id="3" name="2 Marcador de contenido"/>
          <p:cNvSpPr>
            <a:spLocks noGrp="1"/>
          </p:cNvSpPr>
          <p:nvPr>
            <p:ph idx="1"/>
          </p:nvPr>
        </p:nvSpPr>
        <p:spPr/>
        <p:txBody>
          <a:bodyPr/>
          <a:lstStyle/>
          <a:p>
            <a:r>
              <a:rPr lang="es-ES" dirty="0" smtClean="0"/>
              <a:t>Asegurar el servicio continuo</a:t>
            </a:r>
          </a:p>
          <a:p>
            <a:r>
              <a:rPr lang="es-ES" dirty="0" smtClean="0"/>
              <a:t>Garantizar la seguridad de los sistemas</a:t>
            </a:r>
          </a:p>
          <a:p>
            <a:r>
              <a:rPr lang="es-ES" dirty="0" smtClean="0"/>
              <a:t>Evaluación de riesgos</a:t>
            </a:r>
            <a:endParaRPr lang="es-E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4282" y="714356"/>
            <a:ext cx="8686800" cy="838200"/>
          </a:xfrm>
        </p:spPr>
        <p:txBody>
          <a:bodyPr>
            <a:normAutofit fontScale="90000"/>
          </a:bodyPr>
          <a:lstStyle/>
          <a:p>
            <a:pPr algn="ctr"/>
            <a:r>
              <a:rPr lang="es-ES" dirty="0" smtClean="0"/>
              <a:t>objetivos </a:t>
            </a:r>
            <a:r>
              <a:rPr lang="es-ES" dirty="0" smtClean="0"/>
              <a:t>de control </a:t>
            </a:r>
            <a:br>
              <a:rPr lang="es-ES" dirty="0" smtClean="0"/>
            </a:br>
            <a:r>
              <a:rPr lang="es-ES" dirty="0" smtClean="0"/>
              <a:t>especificados en </a:t>
            </a:r>
            <a:r>
              <a:rPr lang="es-ES" dirty="0" smtClean="0"/>
              <a:t>COBIT</a:t>
            </a:r>
            <a:r>
              <a:rPr lang="es-ES" dirty="0" smtClean="0"/>
              <a:t>: </a:t>
            </a:r>
            <a:br>
              <a:rPr lang="es-ES" dirty="0" smtClean="0"/>
            </a:br>
            <a:endParaRPr lang="es-ES" dirty="0"/>
          </a:p>
        </p:txBody>
      </p:sp>
      <p:sp>
        <p:nvSpPr>
          <p:cNvPr id="3" name="2 Marcador de contenido"/>
          <p:cNvSpPr>
            <a:spLocks noGrp="1"/>
          </p:cNvSpPr>
          <p:nvPr>
            <p:ph idx="1"/>
          </p:nvPr>
        </p:nvSpPr>
        <p:spPr/>
        <p:txBody>
          <a:bodyPr>
            <a:normAutofit fontScale="92500" lnSpcReduction="20000"/>
          </a:bodyPr>
          <a:lstStyle/>
          <a:p>
            <a:pPr>
              <a:buNone/>
            </a:pPr>
            <a:r>
              <a:rPr lang="es-ES" dirty="0" smtClean="0"/>
              <a:t>	</a:t>
            </a:r>
            <a:endParaRPr lang="es-ES" dirty="0" smtClean="0"/>
          </a:p>
          <a:p>
            <a:r>
              <a:rPr lang="es-ES" dirty="0" smtClean="0"/>
              <a:t>PO2 </a:t>
            </a:r>
            <a:r>
              <a:rPr lang="es-ES" dirty="0" smtClean="0"/>
              <a:t>- Definir la arquitectura de la información. </a:t>
            </a:r>
            <a:endParaRPr lang="es-ES" dirty="0" smtClean="0"/>
          </a:p>
          <a:p>
            <a:r>
              <a:rPr lang="es-ES" dirty="0" smtClean="0"/>
              <a:t>PO7 </a:t>
            </a:r>
            <a:r>
              <a:rPr lang="es-ES" dirty="0" smtClean="0"/>
              <a:t>- Administrar los recursos humanos de TI. </a:t>
            </a:r>
          </a:p>
          <a:p>
            <a:r>
              <a:rPr lang="es-ES" dirty="0" smtClean="0"/>
              <a:t>PO9 </a:t>
            </a:r>
            <a:r>
              <a:rPr lang="es-ES" dirty="0" smtClean="0"/>
              <a:t>- Evaluación de riesgos. </a:t>
            </a:r>
          </a:p>
          <a:p>
            <a:r>
              <a:rPr lang="es-ES" dirty="0" smtClean="0"/>
              <a:t>DS2 </a:t>
            </a:r>
            <a:r>
              <a:rPr lang="es-ES" dirty="0" smtClean="0"/>
              <a:t>- Administración de servicios prestados </a:t>
            </a:r>
            <a:r>
              <a:rPr lang="es-ES" dirty="0" smtClean="0"/>
              <a:t>por terceros</a:t>
            </a:r>
            <a:r>
              <a:rPr lang="es-ES" dirty="0" smtClean="0"/>
              <a:t>. </a:t>
            </a:r>
          </a:p>
          <a:p>
            <a:r>
              <a:rPr lang="es-ES" dirty="0" smtClean="0"/>
              <a:t>DS4 </a:t>
            </a:r>
            <a:r>
              <a:rPr lang="es-ES" dirty="0" smtClean="0"/>
              <a:t>- Asegurar el servicio continuo. </a:t>
            </a:r>
          </a:p>
          <a:p>
            <a:r>
              <a:rPr lang="es-ES" dirty="0" smtClean="0"/>
              <a:t>DS5 </a:t>
            </a:r>
            <a:r>
              <a:rPr lang="es-ES" dirty="0" smtClean="0"/>
              <a:t>- Garantizar la seguridad de sistemas. </a:t>
            </a:r>
          </a:p>
          <a:p>
            <a:r>
              <a:rPr lang="es-ES" dirty="0" smtClean="0"/>
              <a:t>DS11 </a:t>
            </a:r>
            <a:r>
              <a:rPr lang="es-ES" dirty="0" smtClean="0"/>
              <a:t>- Administración de datos. </a:t>
            </a:r>
          </a:p>
          <a:p>
            <a:r>
              <a:rPr lang="es-ES" dirty="0" smtClean="0"/>
              <a:t>DS12 </a:t>
            </a:r>
            <a:r>
              <a:rPr lang="es-ES" dirty="0" smtClean="0"/>
              <a:t>- Administración de las instalaciones. </a:t>
            </a:r>
            <a:endParaRPr lang="es-E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informe</a:t>
            </a:r>
            <a:endParaRPr lang="es-ES" dirty="0"/>
          </a:p>
        </p:txBody>
      </p:sp>
      <p:sp>
        <p:nvSpPr>
          <p:cNvPr id="3" name="2 Marcador de contenido"/>
          <p:cNvSpPr>
            <a:spLocks noGrp="1"/>
          </p:cNvSpPr>
          <p:nvPr>
            <p:ph idx="1"/>
          </p:nvPr>
        </p:nvSpPr>
        <p:spPr/>
        <p:txBody>
          <a:bodyPr/>
          <a:lstStyle/>
          <a:p>
            <a:pPr algn="just">
              <a:buNone/>
            </a:pPr>
            <a:r>
              <a:rPr lang="es-ES" dirty="0" smtClean="0"/>
              <a:t>	</a:t>
            </a:r>
          </a:p>
          <a:p>
            <a:pPr algn="just">
              <a:buNone/>
            </a:pPr>
            <a:r>
              <a:rPr lang="es-ES" dirty="0" smtClean="0"/>
              <a:t>	Tras revisar la documentación aportada por la empresa, entrevistar a los diferentes componentes de esta y haber inspeccionado la oficina en la cual desarrollan su trabajo, se han detectado los siguientes problemas: </a:t>
            </a:r>
            <a:endParaRPr lang="es-E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CLASIFICACION DE LAS FALENCIAS</a:t>
            </a:r>
            <a:endParaRPr lang="es-ES" dirty="0"/>
          </a:p>
        </p:txBody>
      </p:sp>
      <p:sp>
        <p:nvSpPr>
          <p:cNvPr id="3" name="2 Marcador de contenido"/>
          <p:cNvSpPr>
            <a:spLocks noGrp="1"/>
          </p:cNvSpPr>
          <p:nvPr>
            <p:ph idx="1"/>
          </p:nvPr>
        </p:nvSpPr>
        <p:spPr/>
        <p:txBody>
          <a:bodyPr/>
          <a:lstStyle/>
          <a:p>
            <a:pPr>
              <a:buNone/>
            </a:pPr>
            <a:r>
              <a:rPr lang="es-ES" dirty="0" smtClean="0"/>
              <a:t>Las falencias se dividieron así:</a:t>
            </a:r>
          </a:p>
          <a:p>
            <a:r>
              <a:rPr lang="es-ES" dirty="0" smtClean="0"/>
              <a:t>Falencias en el entorno físico.</a:t>
            </a:r>
          </a:p>
          <a:p>
            <a:r>
              <a:rPr lang="es-ES" dirty="0" smtClean="0"/>
              <a:t>Falencias de software.</a:t>
            </a:r>
            <a:endParaRPr lang="es-E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dirty="0" smtClean="0"/>
              <a:t>Informe (falencias de software)</a:t>
            </a:r>
            <a:endParaRPr lang="es-ES" dirty="0"/>
          </a:p>
        </p:txBody>
      </p:sp>
      <p:sp>
        <p:nvSpPr>
          <p:cNvPr id="3" name="2 Marcador de contenido"/>
          <p:cNvSpPr>
            <a:spLocks noGrp="1"/>
          </p:cNvSpPr>
          <p:nvPr>
            <p:ph idx="1"/>
          </p:nvPr>
        </p:nvSpPr>
        <p:spPr/>
        <p:txBody>
          <a:bodyPr/>
          <a:lstStyle/>
          <a:p>
            <a:pPr algn="just"/>
            <a:r>
              <a:rPr lang="es-ES" dirty="0" smtClean="0"/>
              <a:t>La aplicación utilizada para la gestión de contabilidad es antigua y con una interfaz poco intuitiva para el usuario y con poca rapidez.</a:t>
            </a:r>
          </a:p>
          <a:p>
            <a:pPr algn="just"/>
            <a:r>
              <a:rPr lang="es-ES" dirty="0" smtClean="0"/>
              <a:t>Existe redundancia en los datos con respecto a la base de datos.</a:t>
            </a:r>
          </a:p>
          <a:p>
            <a:pPr algn="just"/>
            <a:r>
              <a:rPr lang="es-ES" dirty="0" smtClean="0"/>
              <a:t>No hay un manual de usuario, ni técnico, ni existen pruebas que confirmen el buen funcionamiento de las aplicaciones.</a:t>
            </a:r>
          </a:p>
          <a:p>
            <a:endParaRPr lang="es-E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Viajes">
  <a:themeElements>
    <a:clrScheme name="Viajes">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Viajes">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Viajes">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303</TotalTime>
  <Words>548</Words>
  <Application>Microsoft Office PowerPoint</Application>
  <PresentationFormat>Presentación en pantalla (4:3)</PresentationFormat>
  <Paragraphs>65</Paragraphs>
  <Slides>14</Slides>
  <Notes>0</Notes>
  <HiddenSlides>0</HiddenSlides>
  <MMClips>0</MMClips>
  <ScaleCrop>false</ScaleCrop>
  <HeadingPairs>
    <vt:vector size="4" baseType="variant">
      <vt:variant>
        <vt:lpstr>Tema</vt:lpstr>
      </vt:variant>
      <vt:variant>
        <vt:i4>1</vt:i4>
      </vt:variant>
      <vt:variant>
        <vt:lpstr>Títulos de diapositiva</vt:lpstr>
      </vt:variant>
      <vt:variant>
        <vt:i4>14</vt:i4>
      </vt:variant>
    </vt:vector>
  </HeadingPairs>
  <TitlesOfParts>
    <vt:vector size="15" baseType="lpstr">
      <vt:lpstr>Viajes</vt:lpstr>
      <vt:lpstr>Presentado por  liney torres angélica Pérez José Arturo Lemus </vt:lpstr>
      <vt:lpstr>Organización de la empresa</vt:lpstr>
      <vt:lpstr>Desempeños en la organización</vt:lpstr>
      <vt:lpstr>Objetivo de la auditoria</vt:lpstr>
      <vt:lpstr>Alcance de la auditoria</vt:lpstr>
      <vt:lpstr>objetivos de control  especificados en COBIT:  </vt:lpstr>
      <vt:lpstr>informe</vt:lpstr>
      <vt:lpstr>CLASIFICACION DE LAS FALENCIAS</vt:lpstr>
      <vt:lpstr>Informe (falencias de software)</vt:lpstr>
      <vt:lpstr>Informe (falencias de software y seguridad)</vt:lpstr>
      <vt:lpstr>Informe (falencias entorno físico)</vt:lpstr>
      <vt:lpstr>soluciones</vt:lpstr>
      <vt:lpstr>soluciones</vt:lpstr>
      <vt:lpstr>soluciones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Presentado por  liney torres angélica Pérez José Arturo Lemus </dc:title>
  <dc:creator>ALUMNOS</dc:creator>
  <cp:lastModifiedBy>ALUMNOS</cp:lastModifiedBy>
  <cp:revision>32</cp:revision>
  <dcterms:created xsi:type="dcterms:W3CDTF">2010-06-03T22:39:50Z</dcterms:created>
  <dcterms:modified xsi:type="dcterms:W3CDTF">2010-06-11T17:17:00Z</dcterms:modified>
</cp:coreProperties>
</file>